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68" r:id="rId4"/>
    <p:sldId id="269" r:id="rId5"/>
    <p:sldId id="270" r:id="rId6"/>
    <p:sldId id="272" r:id="rId7"/>
    <p:sldId id="281" r:id="rId8"/>
    <p:sldId id="271" r:id="rId9"/>
    <p:sldId id="273" r:id="rId10"/>
    <p:sldId id="275" r:id="rId11"/>
    <p:sldId id="277" r:id="rId12"/>
    <p:sldId id="276" r:id="rId13"/>
    <p:sldId id="278" r:id="rId14"/>
    <p:sldId id="279" r:id="rId15"/>
    <p:sldId id="283" r:id="rId16"/>
    <p:sldId id="282" r:id="rId17"/>
    <p:sldId id="280" r:id="rId18"/>
  </p:sldIdLst>
  <p:sldSz cx="9144000" cy="6858000" type="screen4x3"/>
  <p:notesSz cx="6797675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5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717171"/>
    <a:srgbClr val="646464"/>
    <a:srgbClr val="9B9B9B"/>
    <a:srgbClr val="EEEE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89" autoAdjust="0"/>
    <p:restoredTop sz="94162" autoAdjust="0"/>
  </p:normalViewPr>
  <p:slideViewPr>
    <p:cSldViewPr snapToGrid="0" showGuides="1">
      <p:cViewPr varScale="1">
        <p:scale>
          <a:sx n="86" d="100"/>
          <a:sy n="86" d="100"/>
        </p:scale>
        <p:origin x="-762" y="-96"/>
      </p:cViewPr>
      <p:guideLst>
        <p:guide orient="horz" pos="2160"/>
        <p:guide pos="2880"/>
        <p:guide pos="55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37DD8-B20A-47A6-AA94-FD478FAA3C28}" type="datetimeFigureOut">
              <a:rPr lang="nl-BE" smtClean="0"/>
              <a:pPr/>
              <a:t>19/05/2015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A0D9C-0CD0-4097-81EC-9B83965EC08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678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9052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98911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07242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660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958372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72637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31727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90481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32458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65210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89350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55522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33002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29712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 descr="VLA_verbeeldingwerkt_ka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88557" y="288000"/>
            <a:ext cx="2091206" cy="8136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16000"/>
            <a:ext cx="7416000" cy="208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1" i="0">
                <a:latin typeface="Flanders Art Sans Bold" pitchFamily="50" charset="0"/>
                <a:cs typeface="Flanders Art Sans Bold" pitchFamily="50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40000"/>
            <a:ext cx="7416000" cy="1655762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Flanders Art Sans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het opmaakprofiel van de modelondertitel te bewerken</a:t>
            </a:r>
            <a:endParaRPr lang="nl-BE" dirty="0"/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tx1"/>
                </a:solidFill>
                <a:latin typeface="Flanders Art Sans" panose="00000500000000000000" pitchFamily="50" charset="0"/>
              </a:defRPr>
            </a:lvl1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29012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eren 11"/>
          <p:cNvGrpSpPr/>
          <p:nvPr userDrawn="1"/>
        </p:nvGrpSpPr>
        <p:grpSpPr>
          <a:xfrm>
            <a:off x="288000" y="288000"/>
            <a:ext cx="8553506" cy="6265475"/>
            <a:chOff x="288000" y="288000"/>
            <a:chExt cx="8553506" cy="6265475"/>
          </a:xfrm>
        </p:grpSpPr>
        <p:sp>
          <p:nvSpPr>
            <p:cNvPr id="10" name="Rechthoek 9"/>
            <p:cNvSpPr>
              <a:spLocks/>
            </p:cNvSpPr>
            <p:nvPr userDrawn="1"/>
          </p:nvSpPr>
          <p:spPr>
            <a:xfrm>
              <a:off x="288000" y="288000"/>
              <a:ext cx="6767999" cy="626547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ige driehoek 10"/>
            <p:cNvSpPr/>
            <p:nvPr userDrawn="1"/>
          </p:nvSpPr>
          <p:spPr>
            <a:xfrm>
              <a:off x="7056000" y="288000"/>
              <a:ext cx="1785506" cy="6264000"/>
            </a:xfrm>
            <a:prstGeom prst="rt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04000" y="2520000"/>
            <a:ext cx="5342082" cy="1579711"/>
          </a:xfrm>
        </p:spPr>
        <p:txBody>
          <a:bodyPr anchor="b" anchorCtr="0">
            <a:noAutofit/>
          </a:bodyPr>
          <a:lstStyle>
            <a:lvl1pPr algn="l">
              <a:lnSpc>
                <a:spcPts val="5400"/>
              </a:lnSpc>
              <a:defRPr sz="5400" b="1" i="0">
                <a:latin typeface="Flanders Art Sans Bold" pitchFamily="50" charset="0"/>
                <a:cs typeface="Flanders Art Sans Bold" pitchFamily="50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04000" y="4174702"/>
            <a:ext cx="5354606" cy="1053708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de ondertitelstijl van het model te bewerken</a:t>
            </a:r>
            <a:endParaRPr lang="nl-BE" dirty="0"/>
          </a:p>
        </p:txBody>
      </p:sp>
      <p:sp>
        <p:nvSpPr>
          <p:cNvPr id="13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latin typeface="Flanders Art Sans" panose="00000500000000000000" pitchFamily="50" charset="0"/>
              </a:defRPr>
            </a:lvl1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4"/>
            <a:endParaRPr lang="nl-BE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" y="576000"/>
            <a:ext cx="240407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5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/>
          <p:nvPr userDrawn="1"/>
        </p:nvGrpSpPr>
        <p:grpSpPr>
          <a:xfrm>
            <a:off x="1476000" y="288000"/>
            <a:ext cx="7379999" cy="6265475"/>
            <a:chOff x="1476000" y="288000"/>
            <a:chExt cx="7379999" cy="6265475"/>
          </a:xfrm>
        </p:grpSpPr>
        <p:sp>
          <p:nvSpPr>
            <p:cNvPr id="8" name="Rechthoek 7"/>
            <p:cNvSpPr>
              <a:spLocks/>
            </p:cNvSpPr>
            <p:nvPr userDrawn="1"/>
          </p:nvSpPr>
          <p:spPr>
            <a:xfrm>
              <a:off x="3277896" y="288000"/>
              <a:ext cx="5578103" cy="626547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H="1">
              <a:off x="1476000" y="288000"/>
              <a:ext cx="1800000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96052" y="2104574"/>
            <a:ext cx="3816000" cy="2484000"/>
          </a:xfrm>
        </p:spPr>
        <p:txBody>
          <a:bodyPr anchor="t" anchorCtr="0">
            <a:noAutofit/>
          </a:bodyPr>
          <a:lstStyle>
            <a:lvl1pPr algn="l">
              <a:lnSpc>
                <a:spcPts val="5400"/>
              </a:lnSpc>
              <a:defRPr sz="5400"/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000832" y="463162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spcBef>
                <a:spcPts val="0"/>
              </a:spcBef>
              <a:buNone/>
              <a:defRPr sz="158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de ondertitelstijl van het model te bewerken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2" y="288000"/>
            <a:ext cx="1850627" cy="720000"/>
          </a:xfrm>
          <a:prstGeom prst="rect">
            <a:avLst/>
          </a:prstGeom>
        </p:spPr>
      </p:pic>
      <p:sp>
        <p:nvSpPr>
          <p:cNvPr id="12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3636022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buFontTx/>
              <a:buNone/>
              <a:defRPr sz="1700">
                <a:latin typeface="Flanders Art Sans" panose="00000500000000000000" pitchFamily="50" charset="0"/>
              </a:defRPr>
            </a:lvl1pPr>
            <a:lvl5pPr algn="r"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8421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9144000" cy="6858001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endParaRPr lang="nl-BE" dirty="0"/>
          </a:p>
        </p:txBody>
      </p:sp>
      <p:grpSp>
        <p:nvGrpSpPr>
          <p:cNvPr id="11" name="Groep 10"/>
          <p:cNvGrpSpPr/>
          <p:nvPr userDrawn="1"/>
        </p:nvGrpSpPr>
        <p:grpSpPr>
          <a:xfrm>
            <a:off x="-1" y="0"/>
            <a:ext cx="6228000" cy="6858000"/>
            <a:chOff x="288001" y="288000"/>
            <a:chExt cx="6033505" cy="6265475"/>
          </a:xfrm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28278"/>
            <a:ext cx="2141621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7749CDD0-7D77-4D23-9A27-F361E39BA472}" type="datetime1">
              <a:rPr lang="nl-BE" smtClean="0"/>
              <a:pPr/>
              <a:t>19/05/2015</a:t>
            </a:fld>
            <a:r>
              <a:rPr lang="nl-BE" dirty="0" smtClean="0"/>
              <a:t> </a:t>
            </a:r>
            <a:r>
              <a:rPr lang="nl-BE" b="1" dirty="0" smtClean="0">
                <a:latin typeface="Calibri" panose="020F0502020204030204" pitchFamily="34" charset="0"/>
              </a:rPr>
              <a:t>│</a:t>
            </a:r>
            <a:fld id="{B263F6C6-2226-4286-8995-C42CB1E7C290}" type="slidenum">
              <a:rPr lang="nl-BE" smtClean="0">
                <a:latin typeface="Calibri" panose="020F0502020204030204" pitchFamily="34" charset="0"/>
              </a:rPr>
              <a:pPr/>
              <a:t>‹nr.›</a:t>
            </a:fld>
            <a:endParaRPr lang="nl-BE" dirty="0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0" y="756846"/>
            <a:ext cx="3456131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1" i="0">
                <a:latin typeface="Flanders Art Sans Bold" pitchFamily="50" charset="0"/>
                <a:cs typeface="Flanders Art Sans Bold" pitchFamily="50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8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latin typeface="Flanders Art Sans" panose="00000500000000000000" pitchFamily="50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10186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1" i="0">
                <a:solidFill>
                  <a:schemeClr val="bg1"/>
                </a:solidFill>
                <a:latin typeface="Flanders Art Sans"/>
                <a:cs typeface="Flanders Art Sans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5857200"/>
            <a:ext cx="1836000" cy="714310"/>
          </a:xfrm>
          <a:prstGeom prst="rect">
            <a:avLst/>
          </a:prstGeom>
        </p:spPr>
      </p:pic>
      <p:sp>
        <p:nvSpPr>
          <p:cNvPr id="1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/>
            </a:lvl1pPr>
          </a:lstStyle>
          <a:p>
            <a:fld id="{7749CDD0-7D77-4D23-9A27-F361E39BA472}" type="datetime1">
              <a:rPr lang="nl-BE" smtClean="0"/>
              <a:pPr/>
              <a:t>19/05/2015</a:t>
            </a:fld>
            <a:r>
              <a:rPr lang="nl-BE" dirty="0" smtClean="0"/>
              <a:t> </a:t>
            </a:r>
            <a:r>
              <a:rPr lang="nl-BE" b="1" dirty="0" smtClean="0">
                <a:latin typeface="Calibri" panose="020F0502020204030204" pitchFamily="34" charset="0"/>
              </a:rPr>
              <a:t>│</a:t>
            </a:r>
            <a:fld id="{B263F6C6-2226-4286-8995-C42CB1E7C290}" type="slidenum">
              <a:rPr lang="nl-BE" smtClean="0">
                <a:latin typeface="Calibri" panose="020F0502020204030204" pitchFamily="34" charset="0"/>
              </a:rPr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06108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/>
          </p:nvPr>
        </p:nvSpPr>
        <p:spPr>
          <a:xfrm>
            <a:off x="287999" y="0"/>
            <a:ext cx="8856000" cy="6858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 Art Sans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het opmaakprofiel van de modelondertitel te bewerken</a:t>
            </a:r>
            <a:endParaRPr lang="nl-BE" dirty="0"/>
          </a:p>
        </p:txBody>
      </p:sp>
      <p:sp>
        <p:nvSpPr>
          <p:cNvPr id="15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2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bg1"/>
                </a:solidFill>
                <a:latin typeface="Flanders Art Sans" panose="00000500000000000000" pitchFamily="50" charset="0"/>
              </a:defRPr>
            </a:lvl1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pic>
        <p:nvPicPr>
          <p:cNvPr id="9" name="Tijdelijke aanduiding voor afbeelding 15" descr="VLA_verbeeldingwerkt_negatief.png"/>
          <p:cNvPicPr>
            <a:picLocks noChangeAspect="1"/>
          </p:cNvPicPr>
          <p:nvPr userDrawn="1"/>
        </p:nvPicPr>
        <p:blipFill>
          <a:blip r:embed="rId2" cstate="print"/>
          <a:srcRect r="13381"/>
          <a:stretch>
            <a:fillRect/>
          </a:stretch>
        </p:blipFill>
        <p:spPr>
          <a:xfrm>
            <a:off x="6984000" y="288122"/>
            <a:ext cx="2160000" cy="81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811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1" i="0">
                <a:solidFill>
                  <a:schemeClr val="bg1"/>
                </a:solidFill>
                <a:latin typeface="Flanders Art Sans"/>
                <a:cs typeface="Flanders Art Sans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/>
            </a:lvl1pPr>
          </a:lstStyle>
          <a:p>
            <a:fld id="{7749CDD0-7D77-4D23-9A27-F361E39BA472}" type="datetime1">
              <a:rPr lang="nl-BE" smtClean="0"/>
              <a:pPr/>
              <a:t>19/05/2015</a:t>
            </a:fld>
            <a:r>
              <a:rPr lang="nl-BE" dirty="0" smtClean="0"/>
              <a:t> </a:t>
            </a:r>
            <a:r>
              <a:rPr lang="nl-BE" b="1" dirty="0" smtClean="0">
                <a:latin typeface="Calibri" panose="020F0502020204030204" pitchFamily="34" charset="0"/>
              </a:rPr>
              <a:t>│</a:t>
            </a:r>
            <a:fld id="{B263F6C6-2226-4286-8995-C42CB1E7C290}" type="slidenum">
              <a:rPr lang="nl-BE" smtClean="0">
                <a:latin typeface="Calibri" panose="020F0502020204030204" pitchFamily="34" charset="0"/>
              </a:rPr>
              <a:pPr/>
              <a:t>‹nr.›</a:t>
            </a:fld>
            <a:endParaRPr lang="nl-BE" dirty="0"/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176691" y="4191642"/>
            <a:ext cx="3408509" cy="211290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100">
                <a:latin typeface="Flanders Art Sans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het opmaakprofiel van de modelondertitel te bewerken</a:t>
            </a:r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5857200"/>
            <a:ext cx="1836000" cy="7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57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288000" y="0"/>
            <a:ext cx="8856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BE"/>
          </a:p>
        </p:txBody>
      </p:sp>
      <p:grpSp>
        <p:nvGrpSpPr>
          <p:cNvPr id="11" name="Groeperen 10"/>
          <p:cNvGrpSpPr/>
          <p:nvPr userDrawn="1"/>
        </p:nvGrpSpPr>
        <p:grpSpPr>
          <a:xfrm>
            <a:off x="288000" y="3402000"/>
            <a:ext cx="8856000" cy="3456000"/>
            <a:chOff x="288000" y="3402000"/>
            <a:chExt cx="8856000" cy="3456000"/>
          </a:xfrm>
        </p:grpSpPr>
        <p:sp>
          <p:nvSpPr>
            <p:cNvPr id="5" name="Rechthoek 4"/>
            <p:cNvSpPr/>
            <p:nvPr userDrawn="1"/>
          </p:nvSpPr>
          <p:spPr>
            <a:xfrm>
              <a:off x="288000" y="4266000"/>
              <a:ext cx="8856000" cy="25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ige driehoek 6"/>
            <p:cNvSpPr/>
            <p:nvPr userDrawn="1"/>
          </p:nvSpPr>
          <p:spPr>
            <a:xfrm flipH="1">
              <a:off x="288000" y="3402000"/>
              <a:ext cx="8856000" cy="86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3686547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1" i="0">
                <a:solidFill>
                  <a:schemeClr val="bg1"/>
                </a:solidFill>
                <a:latin typeface="Flanders Art Sans Bold" pitchFamily="50" charset="0"/>
                <a:cs typeface="Flanders Art Sans Bold" pitchFamily="50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/>
            </a:lvl1pPr>
          </a:lstStyle>
          <a:p>
            <a:fld id="{7749CDD0-7D77-4D23-9A27-F361E39BA472}" type="datetime1">
              <a:rPr lang="nl-BE" smtClean="0"/>
              <a:pPr/>
              <a:t>19/05/2015</a:t>
            </a:fld>
            <a:r>
              <a:rPr lang="nl-BE" dirty="0" smtClean="0"/>
              <a:t> </a:t>
            </a:r>
            <a:r>
              <a:rPr lang="nl-BE" b="1" dirty="0" smtClean="0">
                <a:latin typeface="Calibri" panose="020F0502020204030204" pitchFamily="34" charset="0"/>
              </a:rPr>
              <a:t>│</a:t>
            </a:r>
            <a:fld id="{B263F6C6-2226-4286-8995-C42CB1E7C290}" type="slidenum">
              <a:rPr lang="nl-BE" smtClean="0">
                <a:latin typeface="Calibri" panose="020F0502020204030204" pitchFamily="34" charset="0"/>
              </a:rPr>
              <a:pPr/>
              <a:t>‹nr.›</a:t>
            </a:fld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5857200"/>
            <a:ext cx="1836000" cy="7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8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1" i="0">
                <a:latin typeface="Flanders Art Sans Bold" pitchFamily="50" charset="0"/>
                <a:cs typeface="Flanders Art Sans Bold" pitchFamily="50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20146" y="1908000"/>
            <a:ext cx="3391854" cy="3780000"/>
          </a:xfrm>
        </p:spPr>
        <p:txBody>
          <a:bodyPr bIns="0"/>
          <a:lstStyle>
            <a:lvl1pPr>
              <a:spcBef>
                <a:spcPts val="300"/>
              </a:spcBef>
              <a:defRPr sz="2000"/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sp>
        <p:nvSpPr>
          <p:cNvPr id="12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/>
            </a:lvl1pPr>
          </a:lstStyle>
          <a:p>
            <a:fld id="{7749CDD0-7D77-4D23-9A27-F361E39BA472}" type="datetime1">
              <a:rPr lang="nl-BE" smtClean="0"/>
              <a:pPr/>
              <a:t>19/05/2015</a:t>
            </a:fld>
            <a:r>
              <a:rPr lang="nl-BE" dirty="0" smtClean="0"/>
              <a:t> </a:t>
            </a:r>
            <a:r>
              <a:rPr lang="nl-BE" b="1" dirty="0" smtClean="0">
                <a:latin typeface="Calibri" panose="020F0502020204030204" pitchFamily="34" charset="0"/>
              </a:rPr>
              <a:t>│</a:t>
            </a:r>
            <a:fld id="{B263F6C6-2226-4286-8995-C42CB1E7C290}" type="slidenum">
              <a:rPr lang="nl-BE" smtClean="0">
                <a:latin typeface="Calibri" panose="020F0502020204030204" pitchFamily="34" charset="0"/>
              </a:rPr>
              <a:pPr/>
              <a:t>‹nr.›</a:t>
            </a:fld>
            <a:endParaRPr lang="nl-BE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1294228" y="1908000"/>
            <a:ext cx="3708000" cy="3780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5857200"/>
            <a:ext cx="1836000" cy="7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13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1" i="0">
                <a:latin typeface="Flanders Art Sans Bold" pitchFamily="50" charset="0"/>
                <a:cs typeface="Flanders Art Sans Bold" pitchFamily="50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08000"/>
            <a:ext cx="3708000" cy="3780000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latin typeface="Flanders Art Sans Bold" panose="00000800000000000000" pitchFamily="50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 Art Sans" panose="00000500000000000000" pitchFamily="50" charset="0"/>
              </a:defRPr>
            </a:lvl2pPr>
            <a:lvl3pPr>
              <a:spcBef>
                <a:spcPts val="300"/>
              </a:spcBef>
              <a:defRPr sz="1800">
                <a:latin typeface="Flanders Art Sans" panose="00000500000000000000" pitchFamily="50" charset="0"/>
              </a:defRPr>
            </a:lvl3pPr>
            <a:lvl4pPr>
              <a:spcBef>
                <a:spcPts val="300"/>
              </a:spcBef>
              <a:defRPr sz="1800">
                <a:latin typeface="Flanders Art Sans" panose="00000500000000000000" pitchFamily="50" charset="0"/>
              </a:defRPr>
            </a:lvl4pPr>
            <a:lvl5pPr>
              <a:spcBef>
                <a:spcPts val="300"/>
              </a:spcBef>
              <a:defRPr sz="1800">
                <a:latin typeface="Flanders Art Sans" panose="00000500000000000000" pitchFamily="50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/>
            </a:lvl1pPr>
          </a:lstStyle>
          <a:p>
            <a:fld id="{7749CDD0-7D77-4D23-9A27-F361E39BA472}" type="datetime1">
              <a:rPr lang="nl-BE" smtClean="0"/>
              <a:pPr/>
              <a:t>19/05/2015</a:t>
            </a:fld>
            <a:r>
              <a:rPr lang="nl-BE" dirty="0" smtClean="0"/>
              <a:t> </a:t>
            </a:r>
            <a:r>
              <a:rPr lang="nl-BE" b="1" dirty="0" smtClean="0">
                <a:latin typeface="Calibri" panose="020F0502020204030204" pitchFamily="34" charset="0"/>
              </a:rPr>
              <a:t>│</a:t>
            </a:r>
            <a:fld id="{B263F6C6-2226-4286-8995-C42CB1E7C290}" type="slidenum">
              <a:rPr lang="nl-BE" smtClean="0">
                <a:latin typeface="Calibri" panose="020F0502020204030204" pitchFamily="34" charset="0"/>
              </a:rPr>
              <a:pPr/>
              <a:t>‹nr.›</a:t>
            </a:fld>
            <a:endParaRPr lang="nl-BE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5040000" y="1908000"/>
            <a:ext cx="3672000" cy="3780000"/>
          </a:xfrm>
        </p:spPr>
        <p:txBody>
          <a:bodyPr bIns="0"/>
          <a:lstStyle>
            <a:lvl1pPr>
              <a:defRPr sz="2000">
                <a:latin typeface="Flanders Art Sans Bold" panose="00000800000000000000" pitchFamily="50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 Art Sans" panose="00000500000000000000" pitchFamily="50" charset="0"/>
              </a:defRPr>
            </a:lvl2pPr>
            <a:lvl3pPr>
              <a:spcBef>
                <a:spcPts val="300"/>
              </a:spcBef>
              <a:defRPr sz="1800">
                <a:latin typeface="Flanders Art Sans" panose="00000500000000000000" pitchFamily="50" charset="0"/>
              </a:defRPr>
            </a:lvl3pPr>
            <a:lvl4pPr>
              <a:spcBef>
                <a:spcPts val="300"/>
              </a:spcBef>
              <a:defRPr sz="1800">
                <a:latin typeface="Flanders Art Sans" panose="00000500000000000000" pitchFamily="50" charset="0"/>
              </a:defRPr>
            </a:lvl4pPr>
            <a:lvl5pPr>
              <a:spcBef>
                <a:spcPts val="300"/>
              </a:spcBef>
              <a:defRPr sz="1800">
                <a:latin typeface="Flanders Art Sans" panose="00000500000000000000" pitchFamily="50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5857200"/>
            <a:ext cx="1836000" cy="7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9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4" y="6336000"/>
            <a:ext cx="2141621" cy="365125"/>
          </a:xfrm>
        </p:spPr>
        <p:txBody>
          <a:bodyPr/>
          <a:lstStyle>
            <a:lvl1pPr>
              <a:defRPr sz="900"/>
            </a:lvl1pPr>
          </a:lstStyle>
          <a:p>
            <a:fld id="{7749CDD0-7D77-4D23-9A27-F361E39BA472}" type="datetime1">
              <a:rPr lang="nl-BE" smtClean="0"/>
              <a:pPr/>
              <a:t>19/05/2015</a:t>
            </a:fld>
            <a:r>
              <a:rPr lang="nl-BE" dirty="0" smtClean="0"/>
              <a:t> </a:t>
            </a:r>
            <a:r>
              <a:rPr lang="nl-BE" b="1" dirty="0" smtClean="0">
                <a:latin typeface="Calibri" panose="020F0502020204030204" pitchFamily="34" charset="0"/>
              </a:rPr>
              <a:t>│</a:t>
            </a:r>
            <a:fld id="{B263F6C6-2226-4286-8995-C42CB1E7C290}" type="slidenum">
              <a:rPr lang="nl-BE" smtClean="0">
                <a:latin typeface="Calibri" panose="020F0502020204030204" pitchFamily="34" charset="0"/>
              </a:rPr>
              <a:pPr/>
              <a:t>‹nr.›</a:t>
            </a:fld>
            <a:endParaRPr lang="nl-BE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>
                <a:latin typeface="Flanders Art Sans Bold" pitchFamily="50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15200"/>
            <a:ext cx="7416000" cy="3672000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latin typeface="Flanders Art Sans" panose="00000500000000000000" pitchFamily="50" charset="0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Flanders Art Sans" panose="00000500000000000000" pitchFamily="50" charset="0"/>
              </a:defRPr>
            </a:lvl2pPr>
            <a:lvl3pPr>
              <a:lnSpc>
                <a:spcPct val="90000"/>
              </a:lnSpc>
              <a:buSzPct val="85000"/>
              <a:defRPr>
                <a:latin typeface="Flanders Art Sans" panose="00000500000000000000" pitchFamily="50" charset="0"/>
              </a:defRPr>
            </a:lvl3pPr>
            <a:lvl4pPr>
              <a:lnSpc>
                <a:spcPct val="90000"/>
              </a:lnSpc>
              <a:defRPr>
                <a:latin typeface="Flanders Art Sans" panose="00000500000000000000" pitchFamily="50" charset="0"/>
              </a:defRPr>
            </a:lvl4pPr>
            <a:lvl5pPr>
              <a:lnSpc>
                <a:spcPct val="90000"/>
              </a:lnSpc>
              <a:defRPr>
                <a:latin typeface="Flanders Art Sans" panose="00000500000000000000" pitchFamily="50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5857200"/>
            <a:ext cx="1836000" cy="7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33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288000" y="288000"/>
            <a:ext cx="8568000" cy="6264000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endParaRPr lang="nl-BE"/>
          </a:p>
        </p:txBody>
      </p:sp>
      <p:grpSp>
        <p:nvGrpSpPr>
          <p:cNvPr id="16" name="Groeperen 15"/>
          <p:cNvGrpSpPr/>
          <p:nvPr userDrawn="1"/>
        </p:nvGrpSpPr>
        <p:grpSpPr>
          <a:xfrm>
            <a:off x="288001" y="288000"/>
            <a:ext cx="6033505" cy="6265475"/>
            <a:chOff x="288001" y="288000"/>
            <a:chExt cx="6033505" cy="6265475"/>
          </a:xfrm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2000" y="2556000"/>
            <a:ext cx="3816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1" i="0">
                <a:latin typeface="Flanders Art Sans Bold" pitchFamily="50" charset="0"/>
                <a:cs typeface="Flanders Art Sans Bold" pitchFamily="50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de ondertitelstijl van het model te bewerken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" y="576000"/>
            <a:ext cx="2404071" cy="720000"/>
          </a:xfrm>
          <a:prstGeom prst="rect">
            <a:avLst/>
          </a:prstGeom>
        </p:spPr>
      </p:pic>
      <p:sp>
        <p:nvSpPr>
          <p:cNvPr id="14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latin typeface="Flanders Art Sans" panose="00000500000000000000" pitchFamily="50" charset="0"/>
              </a:defRPr>
            </a:lvl1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73513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6140"/>
            <a:ext cx="7416000" cy="36720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 </a:t>
            </a:r>
            <a:endParaRPr lang="nl-BE" dirty="0" smtClean="0"/>
          </a:p>
          <a:p>
            <a:pPr lvl="4"/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60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  <a:latin typeface="Flanders Art Sans" panose="00000500000000000000" pitchFamily="50" charset="0"/>
              </a:defRPr>
            </a:lvl1pPr>
          </a:lstStyle>
          <a:p>
            <a:fld id="{FD6BEBD5-99F3-4C1B-B5AF-C9279F4847C2}" type="datetimeFigureOut">
              <a:rPr lang="nl-BE" smtClean="0"/>
              <a:pPr/>
              <a:t>19/05/2015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60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  <a:latin typeface="Flanders Art Sans" panose="00000500000000000000" pitchFamily="50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60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Flanders Art Sans" panose="00000500000000000000" pitchFamily="50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8" name="Afbeelding 7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28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2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2" r:id="rId3"/>
    <p:sldLayoutId id="2147483674" r:id="rId4"/>
    <p:sldLayoutId id="2147483678" r:id="rId5"/>
    <p:sldLayoutId id="2147483650" r:id="rId6"/>
    <p:sldLayoutId id="2147483652" r:id="rId7"/>
    <p:sldLayoutId id="2147483655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ts val="3800"/>
        </a:lnSpc>
        <a:spcBef>
          <a:spcPts val="0"/>
        </a:spcBef>
        <a:buNone/>
        <a:defRPr sz="3700" b="1" i="0" kern="1200">
          <a:solidFill>
            <a:schemeClr val="tx1"/>
          </a:solidFill>
          <a:latin typeface="Flanders Art Sans Bold" pitchFamily="50" charset="0"/>
          <a:ea typeface="+mj-ea"/>
          <a:cs typeface="Flanders Art Sans Bold" pitchFamily="50" charset="0"/>
        </a:defRPr>
      </a:lvl1pPr>
    </p:titleStyle>
    <p:bodyStyle>
      <a:lvl1pPr marL="288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1"/>
        </a:buBlip>
        <a:defRPr sz="2200" kern="1200" spc="0">
          <a:solidFill>
            <a:schemeClr val="tx1"/>
          </a:solidFill>
          <a:latin typeface="Flanders Art Sans Bold" panose="00000800000000000000" pitchFamily="50" charset="0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90000"/>
        </a:lnSpc>
        <a:spcBef>
          <a:spcPts val="300"/>
        </a:spcBef>
        <a:buSzPct val="70000"/>
        <a:buFontTx/>
        <a:buBlip>
          <a:blip r:embed="rId12"/>
        </a:buBlip>
        <a:defRPr sz="2200" kern="1200" spc="0">
          <a:solidFill>
            <a:schemeClr val="bg1">
              <a:lumMod val="50000"/>
            </a:schemeClr>
          </a:solidFill>
          <a:latin typeface="Flanders Art Sans" panose="00000500000000000000" pitchFamily="50" charset="0"/>
          <a:ea typeface="+mn-ea"/>
          <a:cs typeface="+mn-cs"/>
        </a:defRPr>
      </a:lvl2pPr>
      <a:lvl3pPr marL="864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3"/>
        </a:buBlip>
        <a:defRPr sz="2000" kern="1200" spc="0">
          <a:solidFill>
            <a:schemeClr val="tx1"/>
          </a:solidFill>
          <a:latin typeface="Flanders Art Sans" panose="00000500000000000000" pitchFamily="50" charset="0"/>
          <a:ea typeface="+mn-ea"/>
          <a:cs typeface="+mn-cs"/>
        </a:defRPr>
      </a:lvl3pPr>
      <a:lvl4pPr marL="1152000" indent="-288000" algn="l" defTabSz="914400" rtl="0" eaLnBrk="1" latinLnBrk="0" hangingPunct="1">
        <a:lnSpc>
          <a:spcPct val="90000"/>
        </a:lnSpc>
        <a:spcBef>
          <a:spcPts val="300"/>
        </a:spcBef>
        <a:buSzPct val="75000"/>
        <a:buFontTx/>
        <a:buBlip>
          <a:blip r:embed="rId14"/>
        </a:buBlip>
        <a:defRPr sz="2000" kern="1200" spc="0">
          <a:solidFill>
            <a:schemeClr val="tx1"/>
          </a:solidFill>
          <a:latin typeface="Flanders Art Sans" panose="00000500000000000000" pitchFamily="50" charset="0"/>
          <a:ea typeface="+mn-ea"/>
          <a:cs typeface="+mn-cs"/>
        </a:defRPr>
      </a:lvl4pPr>
      <a:lvl5pPr marL="1440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1"/>
        </a:buBlip>
        <a:defRPr sz="2000" kern="1200" spc="0" baseline="0">
          <a:solidFill>
            <a:schemeClr val="tx1"/>
          </a:solidFill>
          <a:latin typeface="Flanders Art Sans" panose="000005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96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landers Art Sans" panose="00000500000000000000" pitchFamily="50" charset="0"/>
              </a:defRPr>
            </a:lvl1pPr>
          </a:lstStyle>
          <a:p>
            <a:fld id="{FD6BEBD5-99F3-4C1B-B5AF-C9279F4847C2}" type="datetimeFigureOut">
              <a:rPr lang="nl-BE" smtClean="0"/>
              <a:pPr/>
              <a:t>19/05/2015</a:t>
            </a:fld>
            <a:endParaRPr lang="nl-BE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96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landers Art Sans" panose="00000500000000000000" pitchFamily="50" charset="0"/>
              </a:defRPr>
            </a:lvl1pPr>
          </a:lstStyle>
          <a:p>
            <a:endParaRPr lang="nl-BE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96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Flanders Art Sans" panose="00000500000000000000" pitchFamily="50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5200"/>
            <a:ext cx="7444800" cy="43524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  <a:endParaRPr lang="nl-NL" dirty="0" smtClean="0"/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 </a:t>
            </a:r>
            <a:endParaRPr lang="nl-BE" dirty="0" smtClean="0"/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4154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77" r:id="rId3"/>
    <p:sldLayoutId id="2147483676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kern="1200">
          <a:solidFill>
            <a:schemeClr val="tx1"/>
          </a:solidFill>
          <a:latin typeface="Flanders Art Sans Bold" panose="00000800000000000000" pitchFamily="50" charset="0"/>
          <a:ea typeface="+mj-ea"/>
          <a:cs typeface="+mj-cs"/>
        </a:defRPr>
      </a:lvl1pPr>
    </p:titleStyle>
    <p:bodyStyle>
      <a:lvl1pPr marL="288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6"/>
        </a:buBlip>
        <a:tabLst/>
        <a:defRPr sz="2200" kern="1200" spc="0" baseline="0">
          <a:solidFill>
            <a:schemeClr val="tx1"/>
          </a:solidFill>
          <a:latin typeface="Flanders Art Sans Bold" panose="00000800000000000000" pitchFamily="50" charset="0"/>
          <a:ea typeface="+mn-ea"/>
          <a:cs typeface="+mn-cs"/>
        </a:defRPr>
      </a:lvl1pPr>
      <a:lvl2pPr marL="576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7"/>
        </a:buBlip>
        <a:tabLst/>
        <a:defRPr sz="2200" kern="1200" spc="0" baseline="0">
          <a:solidFill>
            <a:srgbClr val="9B9B9B"/>
          </a:solidFill>
          <a:latin typeface="Flanders Art Sans" panose="00000500000000000000" pitchFamily="50" charset="0"/>
          <a:ea typeface="+mn-ea"/>
          <a:cs typeface="+mn-cs"/>
        </a:defRPr>
      </a:lvl2pPr>
      <a:lvl3pPr marL="864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85000"/>
        <a:buFontTx/>
        <a:buBlip>
          <a:blip r:embed="rId8"/>
        </a:buBlip>
        <a:tabLst/>
        <a:defRPr sz="2000" kern="1200" spc="0" baseline="0">
          <a:solidFill>
            <a:schemeClr val="tx1"/>
          </a:solidFill>
          <a:latin typeface="Flanders Art Sans" panose="00000500000000000000" pitchFamily="50" charset="0"/>
          <a:ea typeface="+mn-ea"/>
          <a:cs typeface="+mn-cs"/>
        </a:defRPr>
      </a:lvl3pPr>
      <a:lvl4pPr marL="1152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9"/>
        </a:buBlip>
        <a:tabLst/>
        <a:defRPr sz="2000" kern="1200" spc="0" baseline="0">
          <a:solidFill>
            <a:schemeClr val="tx1"/>
          </a:solidFill>
          <a:latin typeface="Flanders Art Sans" panose="00000500000000000000" pitchFamily="50" charset="0"/>
          <a:ea typeface="+mn-ea"/>
          <a:cs typeface="+mn-cs"/>
        </a:defRPr>
      </a:lvl4pPr>
      <a:lvl5pPr marL="1440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6"/>
        </a:buBlip>
        <a:tabLst/>
        <a:defRPr sz="2000" kern="1200" spc="0" baseline="0">
          <a:solidFill>
            <a:schemeClr val="tx1"/>
          </a:solidFill>
          <a:latin typeface="Flanders Art Sans" panose="000005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afbeelding 2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2" r="6952"/>
          <a:stretch>
            <a:fillRect/>
          </a:stretch>
        </p:blipFill>
        <p:spPr/>
      </p:pic>
      <p:sp>
        <p:nvSpPr>
          <p:cNvPr id="18" name="Titel 17"/>
          <p:cNvSpPr>
            <a:spLocks noGrp="1"/>
          </p:cNvSpPr>
          <p:nvPr>
            <p:ph type="ctrTitle"/>
          </p:nvPr>
        </p:nvSpPr>
        <p:spPr>
          <a:xfrm>
            <a:off x="1145755" y="2023198"/>
            <a:ext cx="7469436" cy="4179297"/>
          </a:xfrm>
        </p:spPr>
        <p:txBody>
          <a:bodyPr anchor="b"/>
          <a:lstStyle/>
          <a:p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dirty="0"/>
              <a:t/>
            </a:r>
            <a:br>
              <a:rPr lang="nl-BE" dirty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dirty="0"/>
              <a:t/>
            </a:r>
            <a:br>
              <a:rPr lang="nl-BE" dirty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De </a:t>
            </a:r>
            <a:r>
              <a:rPr lang="nl-BE" dirty="0" smtClean="0"/>
              <a:t>slimme kilometerheffing voor vrachtwagens</a:t>
            </a:r>
            <a:endParaRPr lang="nl-BE" dirty="0"/>
          </a:p>
        </p:txBody>
      </p:sp>
      <p:sp>
        <p:nvSpPr>
          <p:cNvPr id="19" name="Ondertitel 1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20" name="Tijdelijke aanduiding voor tekst 1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21" name="Tijdelijke aanduiding voor afbeelding 15" descr="VLA_verbeeldingwerkt_negatief.png"/>
          <p:cNvPicPr>
            <a:picLocks noChangeAspect="1"/>
          </p:cNvPicPr>
          <p:nvPr/>
        </p:nvPicPr>
        <p:blipFill>
          <a:blip r:embed="rId4" cstate="print"/>
          <a:srcRect r="13381"/>
          <a:stretch>
            <a:fillRect/>
          </a:stretch>
        </p:blipFill>
        <p:spPr>
          <a:xfrm>
            <a:off x="6984000" y="288122"/>
            <a:ext cx="2160000" cy="81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712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nl-BE" sz="1800" dirty="0"/>
          </a:p>
          <a:p>
            <a:pPr>
              <a:buNone/>
            </a:pPr>
            <a:endParaRPr lang="nl-BE" dirty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000" dirty="0"/>
              <a:t>Engagement </a:t>
            </a:r>
            <a:r>
              <a:rPr lang="nl-BE" sz="3000" dirty="0" err="1"/>
              <a:t>VlaReg</a:t>
            </a:r>
            <a:r>
              <a:rPr lang="nl-BE" sz="3000" dirty="0"/>
              <a:t>: Loonlastenverlaging    </a:t>
            </a:r>
          </a:p>
        </p:txBody>
      </p:sp>
      <p:sp>
        <p:nvSpPr>
          <p:cNvPr id="5" name="Tijdelijke aanduiding voor inhoud 9"/>
          <p:cNvSpPr txBox="1">
            <a:spLocks/>
          </p:cNvSpPr>
          <p:nvPr/>
        </p:nvSpPr>
        <p:spPr>
          <a:xfrm>
            <a:off x="1296000" y="1915200"/>
            <a:ext cx="7543200" cy="36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200" kern="1200" spc="0">
                <a:solidFill>
                  <a:schemeClr val="tx1"/>
                </a:solidFill>
                <a:latin typeface="Flanders Art Sans" panose="00000500000000000000" pitchFamily="50" charset="0"/>
                <a:ea typeface="+mn-ea"/>
                <a:cs typeface="+mn-cs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4"/>
              </a:buBlip>
              <a:defRPr sz="2200" kern="1200" spc="0">
                <a:solidFill>
                  <a:schemeClr val="bg1">
                    <a:lumMod val="50000"/>
                  </a:schemeClr>
                </a:solidFill>
                <a:latin typeface="Flanders Art Sans" panose="00000500000000000000" pitchFamily="50" charset="0"/>
                <a:ea typeface="+mn-ea"/>
                <a:cs typeface="+mn-cs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85000"/>
              <a:buFontTx/>
              <a:buBlip>
                <a:blip r:embed="rId5"/>
              </a:buBlip>
              <a:defRPr sz="2000" kern="1200" spc="0">
                <a:solidFill>
                  <a:schemeClr val="tx1"/>
                </a:solidFill>
                <a:latin typeface="Flanders Art Sans" panose="00000500000000000000" pitchFamily="50" charset="0"/>
                <a:ea typeface="+mn-ea"/>
                <a:cs typeface="+mn-cs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6"/>
              </a:buBlip>
              <a:defRPr sz="2000" kern="1200" spc="0">
                <a:solidFill>
                  <a:schemeClr val="tx1"/>
                </a:solidFill>
                <a:latin typeface="Flanders Art Sans" panose="00000500000000000000" pitchFamily="50" charset="0"/>
                <a:ea typeface="+mn-ea"/>
                <a:cs typeface="+mn-cs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000" kern="1200" spc="0" baseline="0">
                <a:solidFill>
                  <a:schemeClr val="tx1"/>
                </a:solidFill>
                <a:latin typeface="Flanders Art Sans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sz="1800" dirty="0" smtClean="0"/>
          </a:p>
          <a:p>
            <a:r>
              <a:rPr lang="nl-BE" sz="1800" b="1" dirty="0" smtClean="0"/>
              <a:t>40 miljoen euro </a:t>
            </a:r>
            <a:r>
              <a:rPr lang="nl-BE" sz="1800" dirty="0" smtClean="0"/>
              <a:t>vermindering van directe en indirecte loonkost</a:t>
            </a:r>
          </a:p>
          <a:p>
            <a:pPr>
              <a:buNone/>
            </a:pPr>
            <a:endParaRPr lang="nl-BE" sz="1800" dirty="0" smtClean="0"/>
          </a:p>
          <a:p>
            <a:r>
              <a:rPr lang="nl-BE" sz="1800" dirty="0" smtClean="0"/>
              <a:t>In samenspraak met de transportsector </a:t>
            </a:r>
          </a:p>
          <a:p>
            <a:pPr>
              <a:buNone/>
            </a:pPr>
            <a:endParaRPr lang="nl-BE" sz="1800" dirty="0" smtClean="0"/>
          </a:p>
          <a:p>
            <a:r>
              <a:rPr lang="nl-BE" sz="1800" dirty="0" smtClean="0"/>
              <a:t>In samenwerking met Philippe </a:t>
            </a:r>
            <a:r>
              <a:rPr lang="nl-BE" sz="1800" dirty="0" err="1" smtClean="0"/>
              <a:t>Muyters</a:t>
            </a:r>
            <a:r>
              <a:rPr lang="nl-BE" sz="1800" dirty="0" smtClean="0"/>
              <a:t>, Vlaams minister van Werk, Economie, Innovatie en Sport</a:t>
            </a:r>
          </a:p>
          <a:p>
            <a:pPr>
              <a:buNone/>
            </a:pPr>
            <a:endParaRPr lang="nl-BE" sz="1800" dirty="0" smtClean="0"/>
          </a:p>
          <a:p>
            <a:r>
              <a:rPr lang="nl-BE" sz="1800" dirty="0"/>
              <a:t>v</a:t>
            </a:r>
            <a:r>
              <a:rPr lang="nl-BE" sz="1800" dirty="0" smtClean="0"/>
              <a:t>b. betere instroom via opleiding…</a:t>
            </a:r>
          </a:p>
          <a:p>
            <a:pPr>
              <a:buNone/>
            </a:pPr>
            <a:endParaRPr lang="nl-BE" sz="1800" dirty="0" smtClean="0"/>
          </a:p>
          <a:p>
            <a:r>
              <a:rPr lang="nl-BE" sz="1800" dirty="0"/>
              <a:t>v</a:t>
            </a:r>
            <a:r>
              <a:rPr lang="nl-BE" sz="1800" dirty="0" smtClean="0"/>
              <a:t>b. tegemoetkomingen levenslang leren…</a:t>
            </a:r>
          </a:p>
          <a:p>
            <a:endParaRPr lang="nl-BE" sz="1800" dirty="0" smtClean="0"/>
          </a:p>
          <a:p>
            <a:r>
              <a:rPr lang="nl-BE" sz="1800" dirty="0" smtClean="0"/>
              <a:t>…</a:t>
            </a:r>
            <a:endParaRPr lang="nl-BE" sz="1800" dirty="0" smtClean="0"/>
          </a:p>
          <a:p>
            <a:pPr>
              <a:buNone/>
            </a:pPr>
            <a:endParaRPr lang="nl-BE" sz="1800" dirty="0" smtClean="0"/>
          </a:p>
          <a:p>
            <a:pPr>
              <a:buFontTx/>
              <a:buNone/>
            </a:pPr>
            <a:endParaRPr lang="nl-BE" dirty="0" smtClean="0"/>
          </a:p>
          <a:p>
            <a:pPr>
              <a:buFontTx/>
              <a:buNone/>
            </a:pPr>
            <a:endParaRPr lang="nl-BE" dirty="0" smtClean="0"/>
          </a:p>
          <a:p>
            <a:pPr>
              <a:buFontTx/>
              <a:buNone/>
            </a:pPr>
            <a:endParaRPr lang="nl-BE" dirty="0" smtClean="0"/>
          </a:p>
          <a:p>
            <a:pPr>
              <a:buFontTx/>
              <a:buNone/>
            </a:pPr>
            <a:endParaRPr lang="nl-BE" dirty="0" smtClean="0"/>
          </a:p>
          <a:p>
            <a:pPr>
              <a:buFontTx/>
              <a:buNone/>
            </a:pPr>
            <a:endParaRPr lang="nl-BE" dirty="0" smtClean="0"/>
          </a:p>
          <a:p>
            <a:pPr>
              <a:buFontTx/>
              <a:buNone/>
            </a:pPr>
            <a:endParaRPr lang="nl-BE" dirty="0" smtClean="0"/>
          </a:p>
          <a:p>
            <a:pPr>
              <a:buFontTx/>
              <a:buNone/>
            </a:pPr>
            <a:endParaRPr lang="nl-BE" dirty="0" smtClean="0"/>
          </a:p>
          <a:p>
            <a:pPr>
              <a:buFontTx/>
              <a:buNone/>
            </a:pPr>
            <a:endParaRPr lang="nl-BE" dirty="0" smtClean="0"/>
          </a:p>
          <a:p>
            <a:pPr>
              <a:buFontTx/>
              <a:buNone/>
            </a:pPr>
            <a:endParaRPr lang="nl-BE" dirty="0" smtClean="0"/>
          </a:p>
          <a:p>
            <a:pPr>
              <a:buFontTx/>
              <a:buNone/>
            </a:pPr>
            <a:endParaRPr lang="nl-BE" dirty="0" smtClean="0"/>
          </a:p>
          <a:p>
            <a:pPr>
              <a:buFontTx/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9520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>
          <a:xfrm>
            <a:off x="1296000" y="1915200"/>
            <a:ext cx="7543200" cy="3672000"/>
          </a:xfrm>
        </p:spPr>
        <p:txBody>
          <a:bodyPr/>
          <a:lstStyle/>
          <a:p>
            <a:pPr>
              <a:buNone/>
            </a:pPr>
            <a:endParaRPr lang="nl-BE" sz="1800" dirty="0"/>
          </a:p>
          <a:p>
            <a:r>
              <a:rPr lang="nl-BE" sz="1800" b="1" dirty="0" smtClean="0"/>
              <a:t>± 100 miljoen euro extra </a:t>
            </a:r>
            <a:r>
              <a:rPr lang="nl-BE" sz="1800" dirty="0" smtClean="0"/>
              <a:t>om te investeren in de </a:t>
            </a:r>
            <a:r>
              <a:rPr lang="nl-BE" sz="1800" dirty="0" smtClean="0"/>
              <a:t>wegen (bovenop </a:t>
            </a:r>
            <a:r>
              <a:rPr lang="nl-BE" sz="1800" dirty="0" smtClean="0"/>
              <a:t>± 350 miljoen euro huidig investeringsbudget)</a:t>
            </a:r>
            <a:endParaRPr lang="nl-BE" sz="1800" dirty="0" smtClean="0"/>
          </a:p>
          <a:p>
            <a:endParaRPr lang="nl-BE" sz="1800" dirty="0"/>
          </a:p>
          <a:p>
            <a:r>
              <a:rPr lang="nl-BE" sz="1800" dirty="0" smtClean="0"/>
              <a:t>Alle eventuele toekomstige boetes</a:t>
            </a:r>
            <a:endParaRPr lang="nl-BE" sz="1800" dirty="0"/>
          </a:p>
          <a:p>
            <a:pPr>
              <a:buNone/>
            </a:pPr>
            <a:r>
              <a:rPr lang="nl-BE" sz="1800" dirty="0"/>
              <a:t> </a:t>
            </a:r>
          </a:p>
          <a:p>
            <a:r>
              <a:rPr lang="nl-BE" sz="1800" b="1" dirty="0" smtClean="0"/>
              <a:t>Investeren in autosnelwegen én het primair netwerk </a:t>
            </a:r>
            <a:r>
              <a:rPr lang="nl-BE" sz="1800" dirty="0" smtClean="0"/>
              <a:t>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l-BE" sz="1800" dirty="0" smtClean="0"/>
              <a:t>RO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l-BE" sz="1800" dirty="0" smtClean="0"/>
              <a:t>R1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l-BE" sz="1800" dirty="0" smtClean="0"/>
              <a:t>De ontsluiting van de Waaslandhaven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l-BE" sz="1800" dirty="0" smtClean="0"/>
              <a:t>A12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l-BE" sz="1800" dirty="0" smtClean="0"/>
              <a:t>Noord-Zuidverbinding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l-BE" sz="1800" dirty="0" smtClean="0"/>
              <a:t>… </a:t>
            </a:r>
          </a:p>
          <a:p>
            <a:pPr>
              <a:buNone/>
            </a:pPr>
            <a:endParaRPr lang="nl-BE" dirty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000" dirty="0"/>
              <a:t>Engagement </a:t>
            </a:r>
            <a:r>
              <a:rPr lang="nl-BE" sz="3000" dirty="0" err="1"/>
              <a:t>VlaReg</a:t>
            </a:r>
            <a:r>
              <a:rPr lang="nl-BE" sz="3000" dirty="0"/>
              <a:t>: </a:t>
            </a:r>
            <a:r>
              <a:rPr lang="nl-BE" sz="3000" dirty="0" smtClean="0"/>
              <a:t/>
            </a:r>
            <a:br>
              <a:rPr lang="nl-BE" sz="3000" dirty="0" smtClean="0"/>
            </a:br>
            <a:r>
              <a:rPr lang="nl-BE" sz="3000" dirty="0" smtClean="0"/>
              <a:t>Extra investeren in het wegennet   </a:t>
            </a:r>
            <a:endParaRPr lang="nl-BE" sz="3000" dirty="0"/>
          </a:p>
        </p:txBody>
      </p:sp>
    </p:spTree>
    <p:extLst>
      <p:ext uri="{BB962C8B-B14F-4D97-AF65-F5344CB8AC3E}">
        <p14:creationId xmlns:p14="http://schemas.microsoft.com/office/powerpoint/2010/main" val="148788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nl-BE" sz="1800" dirty="0"/>
          </a:p>
          <a:p>
            <a:r>
              <a:rPr lang="nl-BE" sz="1800" dirty="0" smtClean="0"/>
              <a:t>Sector-ondersteunende </a:t>
            </a:r>
            <a:r>
              <a:rPr lang="nl-BE" sz="1800" dirty="0" smtClean="0"/>
              <a:t>maatregelen, zoals:  </a:t>
            </a:r>
            <a:endParaRPr lang="nl-BE" sz="18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nl-BE" sz="18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l-BE" sz="1800" dirty="0" smtClean="0"/>
              <a:t>Dubbele technische controle ADR-voertuig afschaffen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nl-BE" sz="18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l-BE" sz="1800" dirty="0" smtClean="0"/>
              <a:t>Regelgeving gecombineerd vervoer vereenvoudigen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nl-BE" sz="18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l-BE" sz="1800" dirty="0"/>
              <a:t>L</a:t>
            </a:r>
            <a:r>
              <a:rPr lang="nl-BE" sz="1800" dirty="0" smtClean="0"/>
              <a:t>essenpakket uitbreiden</a:t>
            </a:r>
            <a:endParaRPr lang="nl-BE" sz="18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nl-BE" sz="18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l-BE" sz="1800" dirty="0" smtClean="0"/>
              <a:t>Oneigenlijk gebruik landbouwvoertuigen aanpakken</a:t>
            </a:r>
            <a:endParaRPr lang="nl-BE" sz="18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nl-BE" sz="18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l-BE" sz="1800" dirty="0" smtClean="0"/>
              <a:t>…</a:t>
            </a:r>
          </a:p>
          <a:p>
            <a:pPr>
              <a:buNone/>
            </a:pPr>
            <a:endParaRPr lang="nl-BE" dirty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000" dirty="0"/>
              <a:t>Engagement </a:t>
            </a:r>
            <a:r>
              <a:rPr lang="nl-BE" sz="3000" dirty="0" err="1" smtClean="0"/>
              <a:t>VlaReg</a:t>
            </a:r>
            <a:r>
              <a:rPr lang="nl-BE" sz="3000" dirty="0" smtClean="0"/>
              <a:t>:</a:t>
            </a:r>
            <a:br>
              <a:rPr lang="nl-BE" sz="3000" dirty="0" smtClean="0"/>
            </a:br>
            <a:r>
              <a:rPr lang="nl-BE" sz="3000" dirty="0" smtClean="0"/>
              <a:t>Flankerend beleid    </a:t>
            </a:r>
            <a:endParaRPr lang="nl-BE" sz="3000" dirty="0"/>
          </a:p>
        </p:txBody>
      </p:sp>
    </p:spTree>
    <p:extLst>
      <p:ext uri="{BB962C8B-B14F-4D97-AF65-F5344CB8AC3E}">
        <p14:creationId xmlns:p14="http://schemas.microsoft.com/office/powerpoint/2010/main" val="347308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nl-BE" sz="1800" dirty="0"/>
          </a:p>
          <a:p>
            <a:r>
              <a:rPr lang="nl-BE" sz="1800" dirty="0" smtClean="0"/>
              <a:t>PIEK-project</a:t>
            </a:r>
          </a:p>
          <a:p>
            <a:pPr>
              <a:buNone/>
            </a:pPr>
            <a:endParaRPr lang="nl-BE" sz="1800" dirty="0" smtClean="0"/>
          </a:p>
          <a:p>
            <a:r>
              <a:rPr lang="nl-BE" sz="1800" dirty="0" smtClean="0"/>
              <a:t>LZV-projecten</a:t>
            </a:r>
          </a:p>
          <a:p>
            <a:pPr>
              <a:buNone/>
            </a:pPr>
            <a:endParaRPr lang="nl-BE" sz="1800" dirty="0" smtClean="0"/>
          </a:p>
          <a:p>
            <a:r>
              <a:rPr lang="nl-BE" sz="1800" dirty="0" smtClean="0"/>
              <a:t>Bijkomend onderzoek naar de invoering van een kilometerheffing voor personenwagens </a:t>
            </a:r>
            <a:endParaRPr lang="nl-BE" dirty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000" dirty="0"/>
              <a:t>Engagement </a:t>
            </a:r>
            <a:r>
              <a:rPr lang="nl-BE" sz="3000" dirty="0" err="1"/>
              <a:t>VlaReg</a:t>
            </a:r>
            <a:r>
              <a:rPr lang="nl-BE" sz="3000" dirty="0"/>
              <a:t>: </a:t>
            </a:r>
            <a:r>
              <a:rPr lang="nl-BE" sz="3000" dirty="0" smtClean="0"/>
              <a:t/>
            </a:r>
            <a:br>
              <a:rPr lang="nl-BE" sz="3000" dirty="0" smtClean="0"/>
            </a:br>
            <a:r>
              <a:rPr lang="nl-BE" sz="3000" dirty="0" smtClean="0"/>
              <a:t>Toekomst &amp; Innovatie    </a:t>
            </a:r>
            <a:endParaRPr lang="nl-BE" sz="3000" dirty="0"/>
          </a:p>
        </p:txBody>
      </p:sp>
    </p:spTree>
    <p:extLst>
      <p:ext uri="{BB962C8B-B14F-4D97-AF65-F5344CB8AC3E}">
        <p14:creationId xmlns:p14="http://schemas.microsoft.com/office/powerpoint/2010/main" val="113808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Conclusie (1/2)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092" y="2302525"/>
            <a:ext cx="6896559" cy="2831335"/>
          </a:xfrm>
        </p:spPr>
      </p:pic>
    </p:spTree>
    <p:extLst>
      <p:ext uri="{BB962C8B-B14F-4D97-AF65-F5344CB8AC3E}">
        <p14:creationId xmlns:p14="http://schemas.microsoft.com/office/powerpoint/2010/main" val="94958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nl-BE" sz="1800" dirty="0" smtClean="0"/>
              <a:t>Met de slimme kilometerheffing voor vrachtwagens</a:t>
            </a:r>
          </a:p>
          <a:p>
            <a:pPr>
              <a:buNone/>
            </a:pPr>
            <a:endParaRPr lang="nl-BE" sz="1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sz="1800" dirty="0" smtClean="0"/>
              <a:t>Buitenlandse gebruikers betalen mee </a:t>
            </a:r>
          </a:p>
          <a:p>
            <a:pPr>
              <a:buNone/>
            </a:pPr>
            <a:endParaRPr lang="nl-BE" sz="1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sz="1800" dirty="0" smtClean="0"/>
              <a:t>Het vrachtwagenpark </a:t>
            </a:r>
            <a:r>
              <a:rPr lang="nl-BE" sz="1800" dirty="0" err="1" smtClean="0"/>
              <a:t>vergroent</a:t>
            </a:r>
            <a:r>
              <a:rPr lang="nl-BE" sz="1800" dirty="0" smtClean="0"/>
              <a:t> </a:t>
            </a:r>
          </a:p>
          <a:p>
            <a:pPr>
              <a:buNone/>
            </a:pPr>
            <a:endParaRPr lang="nl-BE" sz="1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sz="1800" dirty="0" smtClean="0"/>
              <a:t>Fikse verlaging loonkost</a:t>
            </a:r>
          </a:p>
          <a:p>
            <a:pPr>
              <a:buNone/>
            </a:pPr>
            <a:endParaRPr lang="nl-BE" sz="1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sz="1800" dirty="0" smtClean="0"/>
              <a:t>Fikse verlaging verkeersbelasting </a:t>
            </a:r>
          </a:p>
          <a:p>
            <a:pPr>
              <a:buNone/>
            </a:pPr>
            <a:endParaRPr lang="nl-BE" sz="1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sz="1800" dirty="0" smtClean="0"/>
              <a:t>Administratieve en technische vereenvoudiging </a:t>
            </a:r>
          </a:p>
          <a:p>
            <a:pPr>
              <a:buNone/>
            </a:pPr>
            <a:endParaRPr lang="nl-BE" sz="1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sz="1800" dirty="0" smtClean="0"/>
              <a:t>Extra investeringen in ons wegennet </a:t>
            </a:r>
            <a:endParaRPr lang="nl-BE" sz="1800" dirty="0"/>
          </a:p>
          <a:p>
            <a:pPr>
              <a:buNone/>
            </a:pPr>
            <a:endParaRPr lang="nl-BE" sz="1800" dirty="0"/>
          </a:p>
          <a:p>
            <a:pPr>
              <a:buNone/>
            </a:pPr>
            <a:endParaRPr lang="nl-BE" sz="1800" dirty="0" smtClean="0"/>
          </a:p>
          <a:p>
            <a:pPr>
              <a:buNone/>
            </a:pPr>
            <a:endParaRPr lang="nl-BE" dirty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132115" y="756000"/>
            <a:ext cx="7736114" cy="1116000"/>
          </a:xfrm>
        </p:spPr>
        <p:txBody>
          <a:bodyPr/>
          <a:lstStyle/>
          <a:p>
            <a:r>
              <a:rPr lang="nl-BE" sz="3000" dirty="0" smtClean="0"/>
              <a:t>Conclusie (2/2)</a:t>
            </a:r>
            <a:endParaRPr lang="nl-BE" sz="3000" dirty="0"/>
          </a:p>
        </p:txBody>
      </p:sp>
    </p:spTree>
    <p:extLst>
      <p:ext uri="{BB962C8B-B14F-4D97-AF65-F5344CB8AC3E}">
        <p14:creationId xmlns:p14="http://schemas.microsoft.com/office/powerpoint/2010/main" val="388006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1486" y="2918628"/>
            <a:ext cx="7416000" cy="622858"/>
          </a:xfrm>
        </p:spPr>
        <p:txBody>
          <a:bodyPr/>
          <a:lstStyle/>
          <a:p>
            <a:pPr algn="ctr"/>
            <a:r>
              <a:rPr lang="nl-BE" dirty="0" smtClean="0"/>
              <a:t>VRAAG &amp; ANTWOORD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508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000" dirty="0" smtClean="0"/>
              <a:t>Voorgeschiedenis kilometerheffing</a:t>
            </a:r>
            <a:endParaRPr lang="nl-BE" sz="3000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nl-BE" sz="1800" b="1" dirty="0" smtClean="0"/>
              <a:t>21/01/2011</a:t>
            </a:r>
          </a:p>
          <a:p>
            <a:pPr>
              <a:buNone/>
            </a:pPr>
            <a:endParaRPr lang="nl-BE" sz="1800" b="1" dirty="0" smtClean="0"/>
          </a:p>
          <a:p>
            <a:r>
              <a:rPr lang="nl-BE" sz="1800" dirty="0" smtClean="0"/>
              <a:t>Interregionaal politiek akkoord </a:t>
            </a:r>
          </a:p>
          <a:p>
            <a:endParaRPr lang="nl-BE" sz="1800" dirty="0" smtClean="0"/>
          </a:p>
          <a:p>
            <a:r>
              <a:rPr lang="nl-BE" sz="1800" dirty="0" smtClean="0"/>
              <a:t>Hervorming van de verkeersfiscaliteit </a:t>
            </a:r>
          </a:p>
          <a:p>
            <a:pPr>
              <a:buNone/>
            </a:pPr>
            <a:endParaRPr lang="nl-BE" sz="1800" dirty="0" smtClean="0"/>
          </a:p>
          <a:p>
            <a:pPr>
              <a:buNone/>
            </a:pPr>
            <a:r>
              <a:rPr lang="nl-BE" sz="1800" b="1" dirty="0" smtClean="0"/>
              <a:t>31/01/2014 </a:t>
            </a:r>
          </a:p>
          <a:p>
            <a:endParaRPr lang="nl-BE" sz="1800" dirty="0" smtClean="0"/>
          </a:p>
          <a:p>
            <a:r>
              <a:rPr lang="nl-BE" sz="1800" dirty="0" smtClean="0"/>
              <a:t>Interregionaal samenwerkingsakkoord</a:t>
            </a:r>
          </a:p>
          <a:p>
            <a:endParaRPr lang="nl-BE" sz="1800" dirty="0" smtClean="0"/>
          </a:p>
          <a:p>
            <a:r>
              <a:rPr lang="nl-BE" sz="1800" dirty="0" err="1" smtClean="0"/>
              <a:t>Viapass</a:t>
            </a:r>
            <a:endParaRPr lang="nl-BE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nl-BE" b="1" dirty="0" smtClean="0"/>
          </a:p>
          <a:p>
            <a:r>
              <a:rPr lang="nl-BE" sz="1800" dirty="0" smtClean="0"/>
              <a:t>Heel de wereld rijdt over onze wegen maar alleen de Vlaming betaalt.</a:t>
            </a:r>
          </a:p>
          <a:p>
            <a:pPr>
              <a:buNone/>
            </a:pPr>
            <a:r>
              <a:rPr lang="nl-BE" sz="1800" dirty="0" smtClean="0"/>
              <a:t> </a:t>
            </a:r>
          </a:p>
          <a:p>
            <a:r>
              <a:rPr lang="nl-BE" sz="1800" dirty="0" smtClean="0"/>
              <a:t>Buurlanden zijn hier al volop mee </a:t>
            </a:r>
            <a:r>
              <a:rPr lang="nl-BE" sz="1800" dirty="0" smtClean="0"/>
              <a:t>bezig</a:t>
            </a:r>
          </a:p>
          <a:p>
            <a:pPr>
              <a:buNone/>
            </a:pPr>
            <a:endParaRPr lang="nl-BE" sz="1800" dirty="0" smtClean="0"/>
          </a:p>
          <a:p>
            <a:r>
              <a:rPr lang="nl-BE" sz="1800" dirty="0" smtClean="0"/>
              <a:t>Vergroening stimuleren </a:t>
            </a:r>
          </a:p>
          <a:p>
            <a:pPr>
              <a:buNone/>
            </a:pPr>
            <a:endParaRPr lang="nl-BE" sz="1800" dirty="0" smtClean="0"/>
          </a:p>
          <a:p>
            <a:r>
              <a:rPr lang="nl-BE" sz="1800" dirty="0" smtClean="0"/>
              <a:t>Extra investeren in ons wegennet </a:t>
            </a:r>
            <a:endParaRPr lang="nl-BE" sz="1800" dirty="0" smtClean="0"/>
          </a:p>
          <a:p>
            <a:endParaRPr lang="nl-BE" dirty="0" smtClean="0"/>
          </a:p>
          <a:p>
            <a:pPr>
              <a:buNone/>
            </a:pPr>
            <a:endParaRPr lang="nl-BE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000" dirty="0" smtClean="0"/>
              <a:t>Waarom een kilometerheffing voor vrachtwagens? </a:t>
            </a:r>
            <a:endParaRPr lang="nl-BE" sz="3000" dirty="0"/>
          </a:p>
        </p:txBody>
      </p:sp>
    </p:spTree>
    <p:extLst>
      <p:ext uri="{BB962C8B-B14F-4D97-AF65-F5344CB8AC3E}">
        <p14:creationId xmlns:p14="http://schemas.microsoft.com/office/powerpoint/2010/main" val="288101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nl-BE" b="1" dirty="0" smtClean="0"/>
          </a:p>
          <a:p>
            <a:pPr algn="ctr">
              <a:buNone/>
            </a:pPr>
            <a:r>
              <a:rPr lang="nl-BE" sz="1800" dirty="0" smtClean="0"/>
              <a:t>Eerste voorstel van de administratie</a:t>
            </a:r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/>
          </a:p>
          <a:p>
            <a:pPr>
              <a:buNone/>
            </a:pPr>
            <a:endParaRPr lang="nl-BE" dirty="0" smtClean="0"/>
          </a:p>
          <a:p>
            <a:pPr algn="ctr">
              <a:buNone/>
            </a:pPr>
            <a:r>
              <a:rPr lang="nl-BE" sz="1800" dirty="0" smtClean="0"/>
              <a:t>Onderhandelingen met 11 sector-organisaties </a:t>
            </a:r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/>
          </a:p>
          <a:p>
            <a:pPr>
              <a:buNone/>
            </a:pPr>
            <a:endParaRPr lang="nl-BE" dirty="0" smtClean="0"/>
          </a:p>
          <a:p>
            <a:pPr algn="ctr">
              <a:buNone/>
            </a:pPr>
            <a:r>
              <a:rPr lang="nl-BE" sz="1800" dirty="0" smtClean="0"/>
              <a:t>Ontwerp van decreet + engagement </a:t>
            </a:r>
            <a:r>
              <a:rPr lang="nl-BE" sz="1800" dirty="0" err="1" smtClean="0"/>
              <a:t>VlaReg</a:t>
            </a:r>
            <a:r>
              <a:rPr lang="nl-BE" sz="1800" dirty="0" smtClean="0"/>
              <a:t>  </a:t>
            </a:r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000" dirty="0" smtClean="0"/>
              <a:t>De weg naar het decreet  </a:t>
            </a:r>
            <a:endParaRPr lang="nl-BE" sz="3000" dirty="0"/>
          </a:p>
        </p:txBody>
      </p:sp>
      <p:sp>
        <p:nvSpPr>
          <p:cNvPr id="3" name="PIJL-OMLAAG 2"/>
          <p:cNvSpPr/>
          <p:nvPr/>
        </p:nvSpPr>
        <p:spPr>
          <a:xfrm>
            <a:off x="4638100" y="2754215"/>
            <a:ext cx="484632" cy="6279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" name="PIJL-OMLAAG 4"/>
          <p:cNvSpPr/>
          <p:nvPr/>
        </p:nvSpPr>
        <p:spPr>
          <a:xfrm>
            <a:off x="4638100" y="4089089"/>
            <a:ext cx="484632" cy="6279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9641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>
          <a:xfrm>
            <a:off x="1296000" y="1915200"/>
            <a:ext cx="7416000" cy="2381378"/>
          </a:xfrm>
        </p:spPr>
        <p:txBody>
          <a:bodyPr/>
          <a:lstStyle/>
          <a:p>
            <a:r>
              <a:rPr lang="nl-BE" dirty="0" smtClean="0"/>
              <a:t>Sterk beperkt tot het eurovignetgebied </a:t>
            </a:r>
            <a:endParaRPr lang="nl-BE" dirty="0"/>
          </a:p>
          <a:p>
            <a:pPr>
              <a:buNone/>
            </a:pPr>
            <a:r>
              <a:rPr lang="nl-BE" dirty="0"/>
              <a:t> </a:t>
            </a:r>
          </a:p>
          <a:p>
            <a:r>
              <a:rPr lang="nl-BE" dirty="0" smtClean="0"/>
              <a:t>Gerichte vrijstellingen </a:t>
            </a:r>
          </a:p>
          <a:p>
            <a:pPr>
              <a:buNone/>
            </a:pPr>
            <a:endParaRPr lang="nl-BE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BE" dirty="0" smtClean="0"/>
              <a:t>De havengebieden van de vier Zeehavens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BE" dirty="0" err="1" smtClean="0"/>
              <a:t>Liefkenshoektunnel</a:t>
            </a:r>
            <a:r>
              <a:rPr lang="nl-BE" dirty="0" smtClean="0"/>
              <a:t>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BE" dirty="0" smtClean="0"/>
              <a:t>N49</a:t>
            </a:r>
            <a:r>
              <a:rPr lang="nl-BE" dirty="0" smtClean="0"/>
              <a:t> </a:t>
            </a:r>
            <a:endParaRPr lang="nl-BE" dirty="0" smtClean="0"/>
          </a:p>
          <a:p>
            <a:pPr>
              <a:buNone/>
            </a:pPr>
            <a:endParaRPr lang="nl-BE" dirty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000" dirty="0" smtClean="0"/>
              <a:t>Het </a:t>
            </a:r>
            <a:r>
              <a:rPr lang="nl-BE" sz="3000" dirty="0" err="1" smtClean="0"/>
              <a:t>betolde</a:t>
            </a:r>
            <a:r>
              <a:rPr lang="nl-BE" sz="3000" dirty="0" smtClean="0"/>
              <a:t> wegennet (1/2)  </a:t>
            </a:r>
            <a:endParaRPr lang="nl-BE" sz="3000" dirty="0"/>
          </a:p>
        </p:txBody>
      </p:sp>
    </p:spTree>
    <p:extLst>
      <p:ext uri="{BB962C8B-B14F-4D97-AF65-F5344CB8AC3E}">
        <p14:creationId xmlns:p14="http://schemas.microsoft.com/office/powerpoint/2010/main" val="414802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000" dirty="0" smtClean="0"/>
              <a:t>Het </a:t>
            </a:r>
            <a:r>
              <a:rPr lang="nl-BE" sz="3000" dirty="0" err="1" smtClean="0"/>
              <a:t>betolde</a:t>
            </a:r>
            <a:r>
              <a:rPr lang="nl-BE" sz="3000" dirty="0" smtClean="0"/>
              <a:t> wegennet (2/2)  </a:t>
            </a:r>
            <a:endParaRPr lang="nl-BE" sz="3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771" y="1366092"/>
            <a:ext cx="7138930" cy="4516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415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>
          <a:xfrm>
            <a:off x="1296000" y="2118397"/>
            <a:ext cx="7416000" cy="3672000"/>
          </a:xfrm>
        </p:spPr>
        <p:txBody>
          <a:bodyPr/>
          <a:lstStyle/>
          <a:p>
            <a:r>
              <a:rPr lang="nl-BE" sz="1800" b="1" dirty="0" smtClean="0"/>
              <a:t>Slim tarief</a:t>
            </a:r>
            <a:r>
              <a:rPr lang="nl-BE" sz="1800" dirty="0" smtClean="0"/>
              <a:t> met verschillende </a:t>
            </a:r>
            <a:r>
              <a:rPr lang="nl-BE" sz="1800" b="1" dirty="0" smtClean="0"/>
              <a:t>variabelen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BE" sz="1800" dirty="0" smtClean="0"/>
              <a:t>Rekening houdend met </a:t>
            </a:r>
            <a:r>
              <a:rPr lang="nl-BE" sz="1800" b="1" dirty="0" smtClean="0"/>
              <a:t>tonnage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BE" sz="1800" dirty="0" smtClean="0"/>
              <a:t>Rekening houdend met </a:t>
            </a:r>
            <a:r>
              <a:rPr lang="nl-BE" sz="1800" b="1" dirty="0" err="1" smtClean="0"/>
              <a:t>wegtype</a:t>
            </a:r>
            <a:endParaRPr lang="nl-BE" sz="1800" b="1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nl-BE" sz="1800" dirty="0" smtClean="0"/>
              <a:t>Rekening houdend met </a:t>
            </a:r>
            <a:r>
              <a:rPr lang="nl-BE" sz="1800" b="1" dirty="0" smtClean="0"/>
              <a:t>emissieklasse</a:t>
            </a:r>
            <a:r>
              <a:rPr lang="nl-BE" sz="1800" dirty="0" smtClean="0"/>
              <a:t>  </a:t>
            </a:r>
            <a:endParaRPr lang="nl-BE" sz="1800" dirty="0"/>
          </a:p>
          <a:p>
            <a:pPr>
              <a:buNone/>
            </a:pPr>
            <a:r>
              <a:rPr lang="nl-BE" sz="1800" dirty="0"/>
              <a:t> </a:t>
            </a:r>
          </a:p>
          <a:p>
            <a:r>
              <a:rPr lang="nl-BE" sz="1800" b="1" dirty="0" smtClean="0"/>
              <a:t>Onder</a:t>
            </a:r>
            <a:r>
              <a:rPr lang="nl-BE" sz="1800" dirty="0" smtClean="0"/>
              <a:t> het niveau van de Duitse kilometerheffing</a:t>
            </a:r>
          </a:p>
          <a:p>
            <a:pPr>
              <a:buNone/>
            </a:pPr>
            <a:r>
              <a:rPr lang="nl-BE" sz="1800" dirty="0" smtClean="0"/>
              <a:t> </a:t>
            </a:r>
          </a:p>
          <a:p>
            <a:r>
              <a:rPr lang="nl-BE" sz="1800" dirty="0" smtClean="0"/>
              <a:t>Investeringen in zuinige voertuigen worden beloond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nl-BE" sz="1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l-BE" sz="1800" b="1" dirty="0" smtClean="0"/>
              <a:t>Euronorm 5 en 6</a:t>
            </a:r>
            <a:r>
              <a:rPr lang="nl-BE" sz="1800" dirty="0" smtClean="0"/>
              <a:t> genieten het meest </a:t>
            </a:r>
            <a:r>
              <a:rPr lang="nl-BE" sz="1800" b="1" dirty="0" smtClean="0"/>
              <a:t>voordelige tarief</a:t>
            </a:r>
            <a:endParaRPr lang="nl-BE" sz="1800" b="1" dirty="0"/>
          </a:p>
          <a:p>
            <a:pPr>
              <a:buNone/>
            </a:pPr>
            <a:endParaRPr lang="nl-BE" sz="1800" b="1" dirty="0" smtClean="0"/>
          </a:p>
          <a:p>
            <a:pPr>
              <a:buNone/>
            </a:pPr>
            <a:endParaRPr lang="nl-BE" sz="1800" dirty="0"/>
          </a:p>
          <a:p>
            <a:pPr>
              <a:buNone/>
            </a:pPr>
            <a:endParaRPr lang="nl-BE" sz="1800" dirty="0"/>
          </a:p>
          <a:p>
            <a:pPr>
              <a:buNone/>
            </a:pPr>
            <a:endParaRPr lang="nl-BE" sz="1800" dirty="0" smtClean="0"/>
          </a:p>
          <a:p>
            <a:pPr>
              <a:buNone/>
            </a:pPr>
            <a:endParaRPr lang="nl-BE" dirty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000" dirty="0" smtClean="0"/>
              <a:t>Principes voor tarieven van km-heffing voor vrachtwagens   </a:t>
            </a:r>
            <a:endParaRPr lang="nl-BE" sz="3000" dirty="0"/>
          </a:p>
        </p:txBody>
      </p:sp>
    </p:spTree>
    <p:extLst>
      <p:ext uri="{BB962C8B-B14F-4D97-AF65-F5344CB8AC3E}">
        <p14:creationId xmlns:p14="http://schemas.microsoft.com/office/powerpoint/2010/main" val="363752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nl-BE" sz="1800" dirty="0"/>
          </a:p>
          <a:p>
            <a:pPr>
              <a:buNone/>
            </a:pPr>
            <a:endParaRPr lang="nl-BE" sz="1800" dirty="0"/>
          </a:p>
          <a:p>
            <a:pPr>
              <a:buNone/>
            </a:pPr>
            <a:endParaRPr lang="nl-BE" sz="1800" dirty="0" smtClean="0"/>
          </a:p>
          <a:p>
            <a:pPr>
              <a:buNone/>
            </a:pPr>
            <a:endParaRPr lang="nl-BE" dirty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/>
          <a:lstStyle/>
          <a:p>
            <a:r>
              <a:rPr lang="nl-BE" sz="3000" dirty="0" smtClean="0"/>
              <a:t>Tarieven van km-heffing voor vrachtwagens   </a:t>
            </a:r>
            <a:endParaRPr lang="nl-BE" sz="3000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38427"/>
              </p:ext>
            </p:extLst>
          </p:nvPr>
        </p:nvGraphicFramePr>
        <p:xfrm>
          <a:off x="1509483" y="1915200"/>
          <a:ext cx="6415316" cy="34260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82529"/>
                <a:gridCol w="1410929"/>
                <a:gridCol w="1410929"/>
                <a:gridCol w="1410929"/>
              </a:tblGrid>
              <a:tr h="428257"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100" u="none" strike="noStrike" dirty="0">
                          <a:effectLst/>
                        </a:rPr>
                        <a:t> 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100" b="1" u="none" strike="noStrike" dirty="0">
                          <a:effectLst/>
                        </a:rPr>
                        <a:t>3,5-12ton</a:t>
                      </a:r>
                      <a:endParaRPr lang="nl-B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100" b="1" u="none" strike="noStrike" dirty="0">
                          <a:effectLst/>
                        </a:rPr>
                        <a:t>12-32ton</a:t>
                      </a:r>
                      <a:endParaRPr lang="nl-B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100" b="1" u="none" strike="noStrike" dirty="0">
                          <a:effectLst/>
                        </a:rPr>
                        <a:t>&gt;32 ton</a:t>
                      </a:r>
                      <a:endParaRPr lang="nl-B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8257"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1" u="none" strike="noStrike" dirty="0">
                          <a:effectLst/>
                        </a:rPr>
                        <a:t>Euronorm 0</a:t>
                      </a:r>
                      <a:endParaRPr lang="nl-B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u="none" strike="noStrike" dirty="0" smtClean="0">
                          <a:effectLst/>
                        </a:rPr>
                        <a:t>0,146 </a:t>
                      </a:r>
                      <a:r>
                        <a:rPr lang="nl-BE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u="none" strike="noStrike" dirty="0" smtClean="0">
                          <a:effectLst/>
                        </a:rPr>
                        <a:t>0,196 </a:t>
                      </a:r>
                      <a:r>
                        <a:rPr lang="nl-BE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u="none" strike="noStrike" dirty="0" smtClean="0">
                          <a:effectLst/>
                        </a:rPr>
                        <a:t>0,20 </a:t>
                      </a:r>
                      <a:r>
                        <a:rPr lang="nl-BE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8257"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1" u="none" strike="noStrike" dirty="0">
                          <a:effectLst/>
                        </a:rPr>
                        <a:t>Euronorm 1</a:t>
                      </a:r>
                      <a:endParaRPr lang="nl-B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u="none" strike="noStrike" dirty="0" smtClean="0">
                          <a:effectLst/>
                        </a:rPr>
                        <a:t>0,146 </a:t>
                      </a:r>
                      <a:r>
                        <a:rPr lang="nl-BE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u="none" strike="noStrike" dirty="0" smtClean="0">
                          <a:effectLst/>
                        </a:rPr>
                        <a:t>0,196 </a:t>
                      </a:r>
                      <a:r>
                        <a:rPr lang="nl-BE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u="none" strike="noStrike" dirty="0" smtClean="0">
                          <a:effectLst/>
                        </a:rPr>
                        <a:t>0,20 </a:t>
                      </a:r>
                      <a:r>
                        <a:rPr lang="nl-BE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8257"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1" u="none" strike="noStrike" dirty="0" err="1">
                          <a:effectLst/>
                        </a:rPr>
                        <a:t>Euronorm</a:t>
                      </a:r>
                      <a:r>
                        <a:rPr lang="nl-BE" sz="1100" b="1" i="1" u="none" strike="noStrike" dirty="0">
                          <a:effectLst/>
                        </a:rPr>
                        <a:t> 2</a:t>
                      </a:r>
                      <a:endParaRPr lang="nl-B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u="none" strike="noStrike" dirty="0" smtClean="0">
                          <a:effectLst/>
                        </a:rPr>
                        <a:t>0,146 </a:t>
                      </a:r>
                      <a:r>
                        <a:rPr lang="nl-BE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u="none" strike="noStrike" dirty="0" smtClean="0">
                          <a:effectLst/>
                        </a:rPr>
                        <a:t>0,196 </a:t>
                      </a:r>
                      <a:r>
                        <a:rPr lang="nl-BE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u="none" strike="noStrike" dirty="0" smtClean="0">
                          <a:effectLst/>
                        </a:rPr>
                        <a:t>0,20 </a:t>
                      </a:r>
                      <a:r>
                        <a:rPr lang="nl-BE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8257"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1" u="none" strike="noStrike" dirty="0" err="1">
                          <a:effectLst/>
                        </a:rPr>
                        <a:t>Euronorm</a:t>
                      </a:r>
                      <a:r>
                        <a:rPr lang="nl-BE" sz="1100" b="1" i="1" u="none" strike="noStrike" dirty="0">
                          <a:effectLst/>
                        </a:rPr>
                        <a:t> 3</a:t>
                      </a:r>
                      <a:endParaRPr lang="nl-B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u="none" strike="noStrike" dirty="0" smtClean="0">
                          <a:effectLst/>
                        </a:rPr>
                        <a:t>0,126 </a:t>
                      </a:r>
                      <a:r>
                        <a:rPr lang="nl-BE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u="none" strike="noStrike" dirty="0" smtClean="0">
                          <a:effectLst/>
                        </a:rPr>
                        <a:t>0,176 </a:t>
                      </a:r>
                      <a:r>
                        <a:rPr lang="nl-BE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u="none" strike="noStrike" dirty="0" smtClean="0">
                          <a:effectLst/>
                        </a:rPr>
                        <a:t>0,18 </a:t>
                      </a:r>
                      <a:r>
                        <a:rPr lang="nl-BE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8257"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1" u="none" strike="noStrike" dirty="0" err="1">
                          <a:effectLst/>
                        </a:rPr>
                        <a:t>Euronorm</a:t>
                      </a:r>
                      <a:r>
                        <a:rPr lang="nl-BE" sz="1100" b="1" i="1" u="none" strike="noStrike" dirty="0">
                          <a:effectLst/>
                        </a:rPr>
                        <a:t> 4</a:t>
                      </a:r>
                      <a:endParaRPr lang="nl-B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u="none" strike="noStrike" dirty="0" smtClean="0">
                          <a:effectLst/>
                        </a:rPr>
                        <a:t>0,095 </a:t>
                      </a:r>
                      <a:r>
                        <a:rPr lang="nl-BE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u="none" strike="noStrike" dirty="0" smtClean="0">
                          <a:effectLst/>
                        </a:rPr>
                        <a:t>0,145 </a:t>
                      </a:r>
                      <a:r>
                        <a:rPr lang="nl-BE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u="none" strike="noStrike" dirty="0" smtClean="0">
                          <a:effectLst/>
                        </a:rPr>
                        <a:t>0,14,9</a:t>
                      </a:r>
                      <a:r>
                        <a:rPr lang="nl-BE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8257"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1" u="none" strike="noStrike" dirty="0" err="1">
                          <a:effectLst/>
                        </a:rPr>
                        <a:t>Euronorm</a:t>
                      </a:r>
                      <a:r>
                        <a:rPr lang="nl-BE" sz="1100" b="1" i="1" u="none" strike="noStrike" dirty="0">
                          <a:effectLst/>
                        </a:rPr>
                        <a:t> 5</a:t>
                      </a:r>
                      <a:endParaRPr lang="nl-B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u="none" strike="noStrike" dirty="0" smtClean="0">
                          <a:effectLst/>
                        </a:rPr>
                        <a:t>0,074 </a:t>
                      </a:r>
                      <a:r>
                        <a:rPr lang="nl-BE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u="none" strike="noStrike" dirty="0" smtClean="0">
                          <a:effectLst/>
                        </a:rPr>
                        <a:t>0,124 </a:t>
                      </a:r>
                      <a:r>
                        <a:rPr lang="nl-BE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u="none" strike="noStrike" dirty="0" smtClean="0">
                          <a:effectLst/>
                        </a:rPr>
                        <a:t>0,128 </a:t>
                      </a:r>
                      <a:r>
                        <a:rPr lang="nl-BE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8257"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i="1" u="none" strike="noStrike" dirty="0" err="1">
                          <a:effectLst/>
                        </a:rPr>
                        <a:t>Euronorm</a:t>
                      </a:r>
                      <a:r>
                        <a:rPr lang="nl-BE" sz="1100" b="1" i="1" u="none" strike="noStrike" dirty="0">
                          <a:effectLst/>
                        </a:rPr>
                        <a:t> 6</a:t>
                      </a:r>
                      <a:endParaRPr lang="nl-B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u="none" strike="noStrike" dirty="0" smtClean="0">
                          <a:effectLst/>
                        </a:rPr>
                        <a:t>0,074 </a:t>
                      </a:r>
                      <a:r>
                        <a:rPr lang="nl-BE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u="none" strike="noStrike" dirty="0" smtClean="0">
                          <a:effectLst/>
                        </a:rPr>
                        <a:t>0,124 </a:t>
                      </a:r>
                      <a:r>
                        <a:rPr lang="nl-BE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u="none" strike="noStrike" dirty="0" smtClean="0">
                          <a:effectLst/>
                        </a:rPr>
                        <a:t>0,128 </a:t>
                      </a:r>
                      <a:r>
                        <a:rPr lang="nl-BE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37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nl-BE" sz="1800" dirty="0"/>
          </a:p>
          <a:p>
            <a:r>
              <a:rPr lang="nl-BE" sz="1800" dirty="0" smtClean="0"/>
              <a:t>100% </a:t>
            </a:r>
            <a:r>
              <a:rPr lang="nl-BE" sz="1800" b="1" dirty="0" smtClean="0"/>
              <a:t>aftrekbaar</a:t>
            </a:r>
            <a:r>
              <a:rPr lang="nl-BE" sz="1800" dirty="0" smtClean="0"/>
              <a:t> van de vennootschapsbelasting én zelfs van de personenbelasting</a:t>
            </a:r>
            <a:endParaRPr lang="nl-BE" sz="1800" dirty="0"/>
          </a:p>
          <a:p>
            <a:pPr>
              <a:buNone/>
            </a:pPr>
            <a:r>
              <a:rPr lang="nl-BE" sz="1800" dirty="0"/>
              <a:t> </a:t>
            </a:r>
          </a:p>
          <a:p>
            <a:r>
              <a:rPr lang="nl-BE" sz="1800" b="1" dirty="0" smtClean="0"/>
              <a:t>Eurovignet</a:t>
            </a:r>
            <a:r>
              <a:rPr lang="nl-BE" sz="1800" dirty="0" smtClean="0"/>
              <a:t> wordt afgeschaft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l-BE" sz="1800" dirty="0" smtClean="0"/>
              <a:t>81 miljoen euro gederfde inkomsten  </a:t>
            </a:r>
          </a:p>
          <a:p>
            <a:pPr>
              <a:buNone/>
            </a:pPr>
            <a:endParaRPr lang="nl-BE" sz="1800" dirty="0" smtClean="0"/>
          </a:p>
          <a:p>
            <a:r>
              <a:rPr lang="nl-BE" sz="1800" b="1" dirty="0" smtClean="0"/>
              <a:t>Verkeersbelasting</a:t>
            </a:r>
            <a:r>
              <a:rPr lang="nl-BE" sz="1800" dirty="0" smtClean="0"/>
              <a:t> kleine vrachtwagens afgeschaft +  Verkeersbelasting grote vrachtwagens verlaagd tot het Europese minimum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l-BE" sz="1800" dirty="0" smtClean="0"/>
              <a:t>9 miljoen euro gederfde inkomsten </a:t>
            </a:r>
            <a:endParaRPr lang="nl-BE" sz="1800" dirty="0"/>
          </a:p>
          <a:p>
            <a:pPr>
              <a:buNone/>
            </a:pPr>
            <a:endParaRPr lang="nl-BE" sz="1800" dirty="0" smtClean="0"/>
          </a:p>
          <a:p>
            <a:pPr>
              <a:buNone/>
            </a:pPr>
            <a:endParaRPr lang="nl-BE" dirty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000" dirty="0" smtClean="0"/>
              <a:t>Engagement </a:t>
            </a:r>
            <a:r>
              <a:rPr lang="nl-BE" sz="3000" dirty="0" err="1" smtClean="0"/>
              <a:t>VlaReg</a:t>
            </a:r>
            <a:r>
              <a:rPr lang="nl-BE" sz="3000" dirty="0" smtClean="0"/>
              <a:t>:</a:t>
            </a:r>
            <a:br>
              <a:rPr lang="nl-BE" sz="3000" dirty="0" smtClean="0"/>
            </a:br>
            <a:r>
              <a:rPr lang="nl-BE" sz="3000" dirty="0" smtClean="0"/>
              <a:t>Fiscale maatregelen  </a:t>
            </a:r>
            <a:endParaRPr lang="nl-BE" sz="3000" dirty="0"/>
          </a:p>
        </p:txBody>
      </p:sp>
    </p:spTree>
    <p:extLst>
      <p:ext uri="{BB962C8B-B14F-4D97-AF65-F5344CB8AC3E}">
        <p14:creationId xmlns:p14="http://schemas.microsoft.com/office/powerpoint/2010/main" val="404060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e_VO_V6">
  <a:themeElements>
    <a:clrScheme name="Vlaamse overheid">
      <a:dk1>
        <a:sysClr val="windowText" lastClr="000000"/>
      </a:dk1>
      <a:lt1>
        <a:sysClr val="window" lastClr="FFFFFF"/>
      </a:lt1>
      <a:dk2>
        <a:srgbClr val="EEEEE7"/>
      </a:dk2>
      <a:lt2>
        <a:srgbClr val="FFFF00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e_VO.potx" id="{7AB0AA7F-90C7-4DB1-9791-B98BE5007A2C}" vid="{D2F0DD5C-7E50-4920-B7D3-BD639FE43863}"/>
    </a:ext>
  </a:extLst>
</a:theme>
</file>

<file path=ppt/theme/theme2.xml><?xml version="1.0" encoding="utf-8"?>
<a:theme xmlns:a="http://schemas.openxmlformats.org/drawingml/2006/main" name="Aangepast ontwerp">
  <a:themeElements>
    <a:clrScheme name="Vlaamse overheid">
      <a:dk1>
        <a:sysClr val="windowText" lastClr="000000"/>
      </a:dk1>
      <a:lt1>
        <a:sysClr val="window" lastClr="FFFFFF"/>
      </a:lt1>
      <a:dk2>
        <a:srgbClr val="EEEEE7"/>
      </a:dk2>
      <a:lt2>
        <a:srgbClr val="FFFF00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e_VO.potx" id="{7AB0AA7F-90C7-4DB1-9791-B98BE5007A2C}" vid="{C875C828-9506-4BA7-9BF7-6C09D07CC534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</TotalTime>
  <Words>436</Words>
  <Application>Microsoft Office PowerPoint</Application>
  <PresentationFormat>Diavoorstelling (4:3)</PresentationFormat>
  <Paragraphs>272</Paragraphs>
  <Slides>16</Slides>
  <Notes>14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16</vt:i4>
      </vt:variant>
    </vt:vector>
  </HeadingPairs>
  <TitlesOfParts>
    <vt:vector size="18" baseType="lpstr">
      <vt:lpstr>Presentatie_VO_V6</vt:lpstr>
      <vt:lpstr>Aangepast ontwerp</vt:lpstr>
      <vt:lpstr>        De slimme kilometerheffing voor vrachtwagens</vt:lpstr>
      <vt:lpstr>Voorgeschiedenis kilometerheffing</vt:lpstr>
      <vt:lpstr>Waarom een kilometerheffing voor vrachtwagens? </vt:lpstr>
      <vt:lpstr>De weg naar het decreet  </vt:lpstr>
      <vt:lpstr>Het betolde wegennet (1/2)  </vt:lpstr>
      <vt:lpstr>Het betolde wegennet (2/2)  </vt:lpstr>
      <vt:lpstr>Principes voor tarieven van km-heffing voor vrachtwagens   </vt:lpstr>
      <vt:lpstr>Tarieven van km-heffing voor vrachtwagens   </vt:lpstr>
      <vt:lpstr>Engagement VlaReg: Fiscale maatregelen  </vt:lpstr>
      <vt:lpstr>Engagement VlaReg: Loonlastenverlaging    </vt:lpstr>
      <vt:lpstr>Engagement VlaReg:  Extra investeren in het wegennet   </vt:lpstr>
      <vt:lpstr>Engagement VlaReg: Flankerend beleid    </vt:lpstr>
      <vt:lpstr>Engagement VlaReg:  Toekomst &amp; Innovatie    </vt:lpstr>
      <vt:lpstr>Conclusie (1/2)</vt:lpstr>
      <vt:lpstr>Conclusie (2/2)</vt:lpstr>
      <vt:lpstr>VRAAG &amp; ANTWOORD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Zorro</dc:creator>
  <cp:lastModifiedBy>Devoldere, Michaël</cp:lastModifiedBy>
  <cp:revision>22</cp:revision>
  <cp:lastPrinted>2015-05-19T10:05:04Z</cp:lastPrinted>
  <dcterms:created xsi:type="dcterms:W3CDTF">2014-06-26T11:20:41Z</dcterms:created>
  <dcterms:modified xsi:type="dcterms:W3CDTF">2015-05-19T11:38:43Z</dcterms:modified>
</cp:coreProperties>
</file>